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6" r:id="rId1"/>
  </p:sldMasterIdLst>
  <p:notesMasterIdLst>
    <p:notesMasterId r:id="rId17"/>
  </p:notesMasterIdLst>
  <p:sldIdLst>
    <p:sldId id="265" r:id="rId2"/>
    <p:sldId id="266" r:id="rId3"/>
    <p:sldId id="268" r:id="rId4"/>
    <p:sldId id="256" r:id="rId5"/>
    <p:sldId id="272" r:id="rId6"/>
    <p:sldId id="257" r:id="rId7"/>
    <p:sldId id="258" r:id="rId8"/>
    <p:sldId id="259" r:id="rId9"/>
    <p:sldId id="260" r:id="rId10"/>
    <p:sldId id="261" r:id="rId11"/>
    <p:sldId id="262" r:id="rId12"/>
    <p:sldId id="269" r:id="rId13"/>
    <p:sldId id="270" r:id="rId14"/>
    <p:sldId id="267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hPC7/hyYiqr491UV7RAdlkSjyAv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9319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8949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412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5188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3772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226852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063171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112918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846125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0793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496860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6912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876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2433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3298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6912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3349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0418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9132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5552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504655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23925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mb.rotaryenmexico.org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843" y="0"/>
            <a:ext cx="9142313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3CBD0FB-2D51-14CB-D0EA-DFA8F7EDA3F9}"/>
              </a:ext>
            </a:extLst>
          </p:cNvPr>
          <p:cNvSpPr/>
          <p:nvPr/>
        </p:nvSpPr>
        <p:spPr>
          <a:xfrm>
            <a:off x="10667156" y="0"/>
            <a:ext cx="1524843" cy="11458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1077B8C-F7E7-A28D-22CF-79FCCAF3A71C}"/>
              </a:ext>
            </a:extLst>
          </p:cNvPr>
          <p:cNvSpPr/>
          <p:nvPr/>
        </p:nvSpPr>
        <p:spPr>
          <a:xfrm>
            <a:off x="0" y="0"/>
            <a:ext cx="1524843" cy="11458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77727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6222628" y="120198"/>
            <a:ext cx="4695196" cy="132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Reconocimiento ante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Rotary International</a:t>
            </a:r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1FAB6B1-3A40-D711-5F64-5A77267C47E5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65B4F27-1DB5-2971-5C01-9F67D8C5B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278162" y="1550581"/>
            <a:ext cx="6780426" cy="1409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Rotary Means Business es una Agrupación de Amistad reconocida oficialmente por Rotary International. Esto significa que nuestra labor y objetivos están alineados con la misión global de Rotary de servicio, integridad y fomento de la comprensión y la buena voluntad.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608560" y="3208050"/>
            <a:ext cx="6344899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"Como rotarios, nuestro compromiso con la ética en los negocios es fundamental. Rotary Means Business nos brinda la plataforma para demostrar y vivir esos principios."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08560" y="4463564"/>
            <a:ext cx="7175540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— Declaración de un líder de Rotary International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4"/>
          <p:cNvSpPr/>
          <p:nvPr/>
        </p:nvSpPr>
        <p:spPr>
          <a:xfrm>
            <a:off x="278162" y="3208050"/>
            <a:ext cx="30480" cy="1607939"/>
          </a:xfrm>
          <a:prstGeom prst="rect">
            <a:avLst/>
          </a:prstGeom>
          <a:solidFill>
            <a:srgbClr val="FFE14D"/>
          </a:solidFill>
          <a:ln/>
        </p:spPr>
      </p:sp>
      <p:sp>
        <p:nvSpPr>
          <p:cNvPr id="10" name="Text 5"/>
          <p:cNvSpPr/>
          <p:nvPr/>
        </p:nvSpPr>
        <p:spPr>
          <a:xfrm>
            <a:off x="278162" y="4920288"/>
            <a:ext cx="6675297" cy="1409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Este reconocimiento oficial es una garantía de la seriedad y el impacto positivo que RMB tiene en la vida profesional de los rotarios y en el fortalecimiento de la organización. Formar parte de RMB es también una forma de elevar el perfil de tu membresía rotaria a nivel internacional.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9068" y="1892290"/>
            <a:ext cx="4824770" cy="3732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"/>
          <p:cNvSpPr/>
          <p:nvPr/>
        </p:nvSpPr>
        <p:spPr>
          <a:xfrm>
            <a:off x="6797152" y="202861"/>
            <a:ext cx="4718471" cy="7078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Presencia en </a:t>
            </a:r>
            <a:r>
              <a:rPr lang="es-MX" sz="4000" b="1" i="0" u="none" strike="noStrike" cap="none" dirty="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Internet</a:t>
            </a:r>
            <a:endParaRPr dirty="0"/>
          </a:p>
        </p:txBody>
      </p:sp>
      <p:sp>
        <p:nvSpPr>
          <p:cNvPr id="128" name="Google Shape;128;p7"/>
          <p:cNvSpPr txBox="1"/>
          <p:nvPr/>
        </p:nvSpPr>
        <p:spPr>
          <a:xfrm>
            <a:off x="3779374" y="3016525"/>
            <a:ext cx="860257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MX" sz="3200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Página </a:t>
            </a:r>
            <a:r>
              <a:rPr lang="es-MX" sz="32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y </a:t>
            </a:r>
            <a:r>
              <a:rPr lang="es-MX" sz="3200" b="1" dirty="0">
                <a:solidFill>
                  <a:schemeClr val="accent4"/>
                </a:solidFill>
                <a:latin typeface="Calibri"/>
                <a:cs typeface="Calibri"/>
                <a:sym typeface="Calibri"/>
              </a:rPr>
              <a:t>Grupo de Facebook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donde podrás generar alianzas u ofrecer  productos y servicios.</a:t>
            </a:r>
          </a:p>
        </p:txBody>
      </p:sp>
      <p:sp>
        <p:nvSpPr>
          <p:cNvPr id="129" name="Google Shape;129;p7"/>
          <p:cNvSpPr txBox="1"/>
          <p:nvPr/>
        </p:nvSpPr>
        <p:spPr>
          <a:xfrm>
            <a:off x="-980155" y="1954716"/>
            <a:ext cx="8167819" cy="1846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Página Web</a:t>
            </a:r>
            <a:endParaRPr lang="es-MX" dirty="0">
              <a:ea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b="1" dirty="0"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https://rmb.rotaryenmexico.org/</a:t>
            </a:r>
            <a:endParaRPr lang="es-MX" sz="3200" b="1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MX" sz="3200" b="1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MX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11682" y="4454864"/>
            <a:ext cx="2200275" cy="22002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682" y="872418"/>
            <a:ext cx="2200275" cy="2200275"/>
          </a:xfrm>
          <a:prstGeom prst="rect">
            <a:avLst/>
          </a:prstGeom>
        </p:spPr>
      </p:pic>
      <p:pic>
        <p:nvPicPr>
          <p:cNvPr id="7" name="Imagen 6" descr="Código QR&#10;&#10;El contenido generado por IA puede ser incorrecto.">
            <a:extLst>
              <a:ext uri="{FF2B5EF4-FFF2-40B4-BE49-F238E27FC236}">
                <a16:creationId xmlns:a16="http://schemas.microsoft.com/office/drawing/2014/main" id="{ECBABE33-64BE-19A4-BF9D-89D03D4A3E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3616" y="3183220"/>
            <a:ext cx="2200275" cy="2200275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1B9BFA9-340F-4D7E-2757-A0E1FB43E906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434178-D961-846D-DB02-152B145567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"/>
          <p:cNvSpPr/>
          <p:nvPr/>
        </p:nvSpPr>
        <p:spPr>
          <a:xfrm>
            <a:off x="6973797" y="497327"/>
            <a:ext cx="4718471" cy="7078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Presencia en </a:t>
            </a:r>
            <a:r>
              <a:rPr lang="es-MX" sz="4000" b="1" i="0" u="none" strike="noStrike" cap="none" dirty="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Internet</a:t>
            </a:r>
            <a:endParaRPr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1B9BFA9-340F-4D7E-2757-A0E1FB43E906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434178-D961-846D-DB02-152B14556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584C45F5-9C08-C992-1560-4A608507072E}"/>
              </a:ext>
            </a:extLst>
          </p:cNvPr>
          <p:cNvSpPr/>
          <p:nvPr/>
        </p:nvSpPr>
        <p:spPr>
          <a:xfrm>
            <a:off x="3773282" y="2303982"/>
            <a:ext cx="5867795" cy="6238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00" dirty="0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Tambien </a:t>
            </a:r>
            <a:r>
              <a:rPr lang="en-US" sz="1500" dirty="0" err="1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contamos</a:t>
            </a:r>
            <a:r>
              <a:rPr lang="en-US" sz="1500" dirty="0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con un Directorio digital, </a:t>
            </a:r>
            <a:r>
              <a:rPr lang="en-US" sz="1500" dirty="0" err="1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dividido</a:t>
            </a:r>
            <a:r>
              <a:rPr lang="en-US" sz="1500" dirty="0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por</a:t>
            </a:r>
            <a:r>
              <a:rPr lang="en-US" sz="1500" dirty="0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distritos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AFB9457F-B2BD-1829-F7D4-B4866EC9EC23}"/>
              </a:ext>
            </a:extLst>
          </p:cNvPr>
          <p:cNvSpPr/>
          <p:nvPr/>
        </p:nvSpPr>
        <p:spPr>
          <a:xfrm>
            <a:off x="111512" y="6234113"/>
            <a:ext cx="11765297" cy="6238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500" dirty="0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Estas plataformas son vitales para la interacción continua, el </a:t>
            </a:r>
            <a:r>
              <a:rPr lang="en-US" sz="1500" dirty="0" err="1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acceso</a:t>
            </a:r>
            <a:r>
              <a:rPr lang="en-US" sz="1500" dirty="0"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 recursos exclusivos y la expansión de tu red de contactos profesionales dentro y fuera de RMB México.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69F28E9-E25F-1A72-02D8-40EED0F58D56}"/>
              </a:ext>
            </a:extLst>
          </p:cNvPr>
          <p:cNvSpPr/>
          <p:nvPr/>
        </p:nvSpPr>
        <p:spPr>
          <a:xfrm>
            <a:off x="2014370" y="1930048"/>
            <a:ext cx="1597691" cy="4205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5ED16DE-DDE1-FDFB-EA60-BFFE90F8B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0378" y="1433165"/>
            <a:ext cx="1621683" cy="4702881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D86E0164-27DB-71DC-AE8E-767C8E05D4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4160" y="2756262"/>
            <a:ext cx="3007315" cy="300731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3F5B9B4-3064-5197-4191-E19352128621}"/>
              </a:ext>
            </a:extLst>
          </p:cNvPr>
          <p:cNvSpPr txBox="1"/>
          <p:nvPr/>
        </p:nvSpPr>
        <p:spPr>
          <a:xfrm>
            <a:off x="3660046" y="1570721"/>
            <a:ext cx="6094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Directorio Nacional</a:t>
            </a:r>
            <a:endParaRPr lang="es-MX" sz="1800" dirty="0">
              <a:ea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https://rmbmexico.rotaryc.org/</a:t>
            </a:r>
          </a:p>
        </p:txBody>
      </p:sp>
    </p:spTree>
    <p:extLst>
      <p:ext uri="{BB962C8B-B14F-4D97-AF65-F5344CB8AC3E}">
        <p14:creationId xmlns:p14="http://schemas.microsoft.com/office/powerpoint/2010/main" val="418218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"/>
          <p:cNvSpPr/>
          <p:nvPr/>
        </p:nvSpPr>
        <p:spPr>
          <a:xfrm>
            <a:off x="6632153" y="301644"/>
            <a:ext cx="4718471" cy="13233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dirty="0">
                <a:latin typeface="Calibri"/>
                <a:cs typeface="Calibri"/>
                <a:sym typeface="Calibri"/>
              </a:rPr>
              <a:t>VIDEO</a:t>
            </a:r>
            <a:r>
              <a:rPr lang="es-MX" sz="4000" b="1" dirty="0">
                <a:solidFill>
                  <a:srgbClr val="FF9900"/>
                </a:solidFill>
                <a:latin typeface="Calibri"/>
                <a:cs typeface="Calibri"/>
                <a:sym typeface="Calibri"/>
              </a:rPr>
              <a:t> PRESENTACION</a:t>
            </a:r>
            <a:endParaRPr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1B9BFA9-340F-4D7E-2757-A0E1FB43E906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434178-D961-846D-DB02-152B145567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  <p:pic>
        <p:nvPicPr>
          <p:cNvPr id="3" name="RMB Mexico">
            <a:hlinkClick r:id="" action="ppaction://media"/>
            <a:extLst>
              <a:ext uri="{FF2B5EF4-FFF2-40B4-BE49-F238E27FC236}">
                <a16:creationId xmlns:a16="http://schemas.microsoft.com/office/drawing/2014/main" id="{564E35D3-E39B-F734-A53D-A7C6F0836A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41488" y="1946240"/>
            <a:ext cx="7606602" cy="427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8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8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24843" y="0"/>
            <a:ext cx="9142313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3CBD0FB-2D51-14CB-D0EA-DFA8F7EDA3F9}"/>
              </a:ext>
            </a:extLst>
          </p:cNvPr>
          <p:cNvSpPr/>
          <p:nvPr/>
        </p:nvSpPr>
        <p:spPr>
          <a:xfrm>
            <a:off x="10667156" y="0"/>
            <a:ext cx="1524843" cy="11458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1077B8C-F7E7-A28D-22CF-79FCCAF3A71C}"/>
              </a:ext>
            </a:extLst>
          </p:cNvPr>
          <p:cNvSpPr/>
          <p:nvPr/>
        </p:nvSpPr>
        <p:spPr>
          <a:xfrm>
            <a:off x="0" y="0"/>
            <a:ext cx="1524843" cy="11458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1868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"/>
          <p:cNvSpPr/>
          <p:nvPr/>
        </p:nvSpPr>
        <p:spPr>
          <a:xfrm>
            <a:off x="6973797" y="497327"/>
            <a:ext cx="4718471" cy="7078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a  SUS </a:t>
            </a:r>
            <a:r>
              <a:rPr lang="es-MX" sz="4000" b="1" i="0" u="none" strike="noStrike" cap="none" dirty="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ORDENES</a:t>
            </a:r>
            <a:endParaRPr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1B9BFA9-340F-4D7E-2757-A0E1FB43E906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3434178-D961-846D-DB02-152B14556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  <p:pic>
        <p:nvPicPr>
          <p:cNvPr id="3" name="Imagen 2" descr="Hombre mayor sonriendo&#10;&#10;El contenido generado por IA puede ser incorrecto.">
            <a:extLst>
              <a:ext uri="{FF2B5EF4-FFF2-40B4-BE49-F238E27FC236}">
                <a16:creationId xmlns:a16="http://schemas.microsoft.com/office/drawing/2014/main" id="{D80C9ECD-9B12-B5C6-EB7B-562B8D607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5809" y="1543678"/>
            <a:ext cx="3429000" cy="3429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7F81167-73EB-C43E-5A80-B25DE6B1A5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759" y="2439394"/>
            <a:ext cx="2200275" cy="2200275"/>
          </a:xfrm>
          <a:prstGeom prst="rect">
            <a:avLst/>
          </a:prstGeom>
        </p:spPr>
      </p:pic>
      <p:sp>
        <p:nvSpPr>
          <p:cNvPr id="10" name="Google Shape;127;p7">
            <a:extLst>
              <a:ext uri="{FF2B5EF4-FFF2-40B4-BE49-F238E27FC236}">
                <a16:creationId xmlns:a16="http://schemas.microsoft.com/office/drawing/2014/main" id="{2F8A0BB3-25E6-1636-A049-41C1CE0A950E}"/>
              </a:ext>
            </a:extLst>
          </p:cNvPr>
          <p:cNvSpPr/>
          <p:nvPr/>
        </p:nvSpPr>
        <p:spPr>
          <a:xfrm>
            <a:off x="233277" y="5478039"/>
            <a:ext cx="11725445" cy="5847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200" b="1" dirty="0">
                <a:latin typeface="Calibri"/>
                <a:cs typeface="Calibri"/>
                <a:sym typeface="Calibri"/>
              </a:rPr>
              <a:t>FERNANDO PEDROZA OROZCO / RELACIONES INTERDISTRITALES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428784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24843" y="0"/>
            <a:ext cx="9142313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3CBD0FB-2D51-14CB-D0EA-DFA8F7EDA3F9}"/>
              </a:ext>
            </a:extLst>
          </p:cNvPr>
          <p:cNvSpPr/>
          <p:nvPr/>
        </p:nvSpPr>
        <p:spPr>
          <a:xfrm>
            <a:off x="10667156" y="0"/>
            <a:ext cx="1524843" cy="11458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1077B8C-F7E7-A28D-22CF-79FCCAF3A71C}"/>
              </a:ext>
            </a:extLst>
          </p:cNvPr>
          <p:cNvSpPr/>
          <p:nvPr/>
        </p:nvSpPr>
        <p:spPr>
          <a:xfrm>
            <a:off x="0" y="0"/>
            <a:ext cx="1524843" cy="11458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0532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24842" y="0"/>
            <a:ext cx="9142313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3CBD0FB-2D51-14CB-D0EA-DFA8F7EDA3F9}"/>
              </a:ext>
            </a:extLst>
          </p:cNvPr>
          <p:cNvSpPr/>
          <p:nvPr/>
        </p:nvSpPr>
        <p:spPr>
          <a:xfrm>
            <a:off x="10667156" y="0"/>
            <a:ext cx="1524843" cy="11458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1077B8C-F7E7-A28D-22CF-79FCCAF3A71C}"/>
              </a:ext>
            </a:extLst>
          </p:cNvPr>
          <p:cNvSpPr/>
          <p:nvPr/>
        </p:nvSpPr>
        <p:spPr>
          <a:xfrm>
            <a:off x="0" y="0"/>
            <a:ext cx="1524843" cy="11458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7319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/>
          <p:nvPr/>
        </p:nvSpPr>
        <p:spPr>
          <a:xfrm>
            <a:off x="6096000" y="386274"/>
            <a:ext cx="5639360" cy="7078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HISTORIA</a:t>
            </a:r>
            <a:endParaRPr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8B79918-D506-57B3-DB56-289DDF225CBA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7B0ACEB-5E96-C6AC-F395-35695C15CB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B19ED59-05DE-11BB-A24F-4196D65D3DE7}"/>
              </a:ext>
            </a:extLst>
          </p:cNvPr>
          <p:cNvSpPr txBox="1"/>
          <p:nvPr/>
        </p:nvSpPr>
        <p:spPr>
          <a:xfrm>
            <a:off x="218326" y="1635211"/>
            <a:ext cx="7314219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/>
              <a:t>Rotary </a:t>
            </a:r>
            <a:r>
              <a:rPr lang="es-MX" sz="1600" dirty="0" err="1"/>
              <a:t>Means</a:t>
            </a:r>
            <a:r>
              <a:rPr lang="es-MX" sz="1600" dirty="0"/>
              <a:t> Business nace como una forma de recuperar una de las raíces originales de Rotary: la relación entre profesionales, empresarios y líderes que se reunían para crear amistad, confianza, contactos y oportunidades de colaboración ética.</a:t>
            </a:r>
          </a:p>
          <a:p>
            <a:endParaRPr lang="es-MX" sz="1600" dirty="0"/>
          </a:p>
          <a:p>
            <a:r>
              <a:rPr lang="es-MX" sz="1600" dirty="0"/>
              <a:t>Rotary mismo inició el </a:t>
            </a:r>
            <a:r>
              <a:rPr lang="es-MX" sz="1600" b="1" dirty="0"/>
              <a:t>23 de febrero de 1905 en Chicago</a:t>
            </a:r>
            <a:r>
              <a:rPr lang="es-MX" sz="1600" dirty="0"/>
              <a:t>, cuando Paul Harris fundó el Rotary Club </a:t>
            </a:r>
            <a:r>
              <a:rPr lang="es-MX" sz="1600" dirty="0" err="1"/>
              <a:t>of</a:t>
            </a:r>
            <a:r>
              <a:rPr lang="es-MX" sz="1600" dirty="0"/>
              <a:t> Chicago para que profesionales de distintos ámbitos pudieran intercambiar ideas y formar amistades significativas. El nombre “Rotary” surgió porque al principio las reuniones rotaban entre las oficinas de sus miembros. </a:t>
            </a:r>
          </a:p>
          <a:p>
            <a:endParaRPr lang="es-MX" sz="1600" dirty="0"/>
          </a:p>
          <a:p>
            <a:r>
              <a:rPr lang="es-MX" sz="1600" b="1" dirty="0"/>
              <a:t>Rotary </a:t>
            </a:r>
            <a:r>
              <a:rPr lang="es-MX" sz="1600" b="1" dirty="0" err="1"/>
              <a:t>Means</a:t>
            </a:r>
            <a:r>
              <a:rPr lang="es-MX" sz="1600" b="1" dirty="0"/>
              <a:t> Business como movimiento moderno</a:t>
            </a:r>
            <a:r>
              <a:rPr lang="es-MX" sz="1600" dirty="0"/>
              <a:t> comenzó en el </a:t>
            </a:r>
            <a:r>
              <a:rPr lang="es-MX" sz="1600" b="1" dirty="0"/>
              <a:t>Rotary Club de San Francisco #2, California</a:t>
            </a:r>
            <a:r>
              <a:rPr lang="es-MX" sz="1600" dirty="0"/>
              <a:t>, donde se impulsó una iniciativa de </a:t>
            </a:r>
            <a:r>
              <a:rPr lang="es-MX" sz="1600" dirty="0" err="1"/>
              <a:t>networking</a:t>
            </a:r>
            <a:r>
              <a:rPr lang="es-MX" sz="1600" dirty="0"/>
              <a:t> empresarial entre rotarios para apoyar negocios entre miembros. Ese concepto se fue extendiendo a otros lugares y, en </a:t>
            </a:r>
            <a:r>
              <a:rPr lang="es-MX" sz="1600" b="1" dirty="0"/>
              <a:t>noviembre de 2013</a:t>
            </a:r>
            <a:r>
              <a:rPr lang="es-MX" sz="1600" dirty="0"/>
              <a:t>, la Junta Directiva de Rotary International aprobó a </a:t>
            </a:r>
            <a:r>
              <a:rPr lang="es-MX" sz="1600" b="1" dirty="0"/>
              <a:t>Rotary </a:t>
            </a:r>
            <a:r>
              <a:rPr lang="es-MX" sz="1600" b="1" dirty="0" err="1"/>
              <a:t>Means</a:t>
            </a:r>
            <a:r>
              <a:rPr lang="es-MX" sz="1600" b="1" dirty="0"/>
              <a:t> Business</a:t>
            </a:r>
            <a:r>
              <a:rPr lang="es-MX" sz="1600" dirty="0"/>
              <a:t> como una </a:t>
            </a:r>
            <a:r>
              <a:rPr lang="es-MX" sz="1600" b="1" dirty="0"/>
              <a:t>Agrupación/</a:t>
            </a:r>
            <a:r>
              <a:rPr lang="es-MX" sz="1600" b="1" dirty="0" err="1"/>
              <a:t>Fellowship</a:t>
            </a:r>
            <a:r>
              <a:rPr lang="es-MX" sz="1600" b="1" dirty="0"/>
              <a:t> oficial de Rotary</a:t>
            </a:r>
            <a:r>
              <a:rPr lang="es-MX" sz="1600" dirty="0"/>
              <a:t>. </a:t>
            </a:r>
          </a:p>
          <a:p>
            <a:endParaRPr lang="es-MX" sz="1600" dirty="0"/>
          </a:p>
        </p:txBody>
      </p:sp>
      <p:pic>
        <p:nvPicPr>
          <p:cNvPr id="8" name="Imagen 7" descr="Diagrama&#10;&#10;El contenido generado por IA puede ser incorrecto.">
            <a:extLst>
              <a:ext uri="{FF2B5EF4-FFF2-40B4-BE49-F238E27FC236}">
                <a16:creationId xmlns:a16="http://schemas.microsoft.com/office/drawing/2014/main" id="{7E9F71AB-6DAD-D733-53E5-3405A45EA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205" y="3215471"/>
            <a:ext cx="4519469" cy="3392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/>
        </p:nvSpPr>
        <p:spPr>
          <a:xfrm>
            <a:off x="379826" y="1550581"/>
            <a:ext cx="6485207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</a:pPr>
            <a:r>
              <a:rPr lang="es-MX" sz="2400" b="0" i="0" u="none" strike="noStrike" cap="none" dirty="0">
                <a:solidFill>
                  <a:srgbClr val="FFDD71"/>
                </a:solidFill>
                <a:latin typeface="Calibri"/>
                <a:ea typeface="Calibri"/>
                <a:cs typeface="Calibri"/>
                <a:sym typeface="Calibri"/>
              </a:rPr>
              <a:t>Una agrupación de </a:t>
            </a:r>
            <a:r>
              <a:rPr lang="es-MX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amistad</a:t>
            </a:r>
            <a:r>
              <a:rPr lang="es-MX" sz="2400" b="0" i="0" u="none" strike="noStrike" cap="none" dirty="0">
                <a:solidFill>
                  <a:srgbClr val="FFDD71"/>
                </a:solidFill>
                <a:latin typeface="Calibri"/>
                <a:ea typeface="Calibri"/>
                <a:cs typeface="Calibri"/>
                <a:sym typeface="Calibri"/>
              </a:rPr>
              <a:t> que promueve las </a:t>
            </a:r>
            <a:r>
              <a:rPr lang="es-MX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relaciones comerciales y los negocios entre los rotarios </a:t>
            </a:r>
            <a:br>
              <a:rPr lang="es-MX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</a:pPr>
            <a:r>
              <a:rPr lang="es-MX" sz="2400" b="0" i="0" u="none" strike="noStrike" cap="none" dirty="0">
                <a:solidFill>
                  <a:srgbClr val="FFDD71"/>
                </a:solidFill>
                <a:latin typeface="Calibri"/>
                <a:ea typeface="Calibri"/>
                <a:cs typeface="Calibri"/>
                <a:sym typeface="Calibri"/>
              </a:rPr>
              <a:t>Facilita el manejo de </a:t>
            </a:r>
            <a:r>
              <a:rPr lang="es-MX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referencias</a:t>
            </a:r>
            <a:r>
              <a:rPr lang="es-MX" sz="2400" b="0" i="0" u="none" strike="noStrike" cap="none" dirty="0">
                <a:solidFill>
                  <a:srgbClr val="FFDD7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negocios</a:t>
            </a:r>
            <a:br>
              <a:rPr lang="es-MX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0" i="0" u="none" strike="noStrike" cap="none" dirty="0">
              <a:solidFill>
                <a:srgbClr val="FFDD7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</a:pPr>
            <a:r>
              <a:rPr lang="es-MX" sz="2400" b="0" i="0" u="none" strike="noStrike" cap="none" dirty="0">
                <a:solidFill>
                  <a:srgbClr val="FFDD71"/>
                </a:solidFill>
                <a:latin typeface="Calibri"/>
                <a:ea typeface="Calibri"/>
                <a:cs typeface="Calibri"/>
                <a:sym typeface="Calibri"/>
              </a:rPr>
              <a:t>Recupera los </a:t>
            </a:r>
            <a:r>
              <a:rPr lang="es-MX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orígenes de nuestra organización </a:t>
            </a:r>
            <a:r>
              <a:rPr lang="es-MX" sz="2400" b="0" i="0" u="none" strike="noStrike" cap="none" dirty="0">
                <a:solidFill>
                  <a:srgbClr val="FFDD71"/>
                </a:solidFill>
                <a:latin typeface="Calibri"/>
                <a:ea typeface="Calibri"/>
                <a:cs typeface="Calibri"/>
                <a:sym typeface="Calibri"/>
              </a:rPr>
              <a:t>mediante altos estándares de cumplimiento y </a:t>
            </a:r>
            <a:r>
              <a:rPr lang="es-MX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ética en los negocios</a:t>
            </a:r>
            <a:r>
              <a:rPr lang="es-MX" sz="2400" b="0" i="0" u="none" strike="noStrike" cap="none" dirty="0">
                <a:solidFill>
                  <a:srgbClr val="FFDD7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 dirty="0"/>
          </a:p>
        </p:txBody>
      </p:sp>
      <p:sp>
        <p:nvSpPr>
          <p:cNvPr id="87" name="Google Shape;87;p1"/>
          <p:cNvSpPr/>
          <p:nvPr/>
        </p:nvSpPr>
        <p:spPr>
          <a:xfrm>
            <a:off x="6096000" y="386274"/>
            <a:ext cx="5639360" cy="132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¿Qué es </a:t>
            </a:r>
            <a:r>
              <a:rPr lang="es-MX" sz="4000" b="1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Rotary Means Business?</a:t>
            </a:r>
            <a:endParaRPr/>
          </a:p>
        </p:txBody>
      </p:sp>
      <p:pic>
        <p:nvPicPr>
          <p:cNvPr id="88" name="Google Shape;88;p1" descr="Businessmen shaking hands during a meeting Free Phot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906043" y="2262669"/>
            <a:ext cx="3906131" cy="26020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4">
            <a:extLst>
              <a:ext uri="{FF2B5EF4-FFF2-40B4-BE49-F238E27FC236}">
                <a16:creationId xmlns:a16="http://schemas.microsoft.com/office/drawing/2014/main" id="{8B5AA4F8-1140-5795-B341-51D25C615570}"/>
              </a:ext>
            </a:extLst>
          </p:cNvPr>
          <p:cNvSpPr/>
          <p:nvPr/>
        </p:nvSpPr>
        <p:spPr>
          <a:xfrm>
            <a:off x="322216" y="5296907"/>
            <a:ext cx="11547567" cy="1174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Rotary Means Business (RMB) es una agrupación de amistad reconocida por Rotary International, que proporciona un marco para que los rotarios puedan interactuar profesionalmente, generando sinergias y oportunidades de crecimiento.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8B79918-D506-57B3-DB56-289DDF225CBA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7B0ACEB-5E96-C6AC-F395-35695C15C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/>
          <p:nvPr/>
        </p:nvSpPr>
        <p:spPr>
          <a:xfrm>
            <a:off x="6484357" y="223582"/>
            <a:ext cx="5342553" cy="132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¿Por qué estar en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Rotary </a:t>
            </a:r>
            <a:r>
              <a:rPr lang="es-MX" sz="4000" b="1" i="0" u="none" strike="noStrike" cap="none" dirty="0" err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Means</a:t>
            </a:r>
            <a:r>
              <a:rPr lang="es-MX" sz="4000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Business?</a:t>
            </a:r>
            <a:endParaRPr dirty="0"/>
          </a:p>
        </p:txBody>
      </p:sp>
      <p:pic>
        <p:nvPicPr>
          <p:cNvPr id="95" name="Google Shape;95;p2" descr="Cultivate Loyal Business Relationships with Respect, Friendship, Good  Old-fashioned Honesty | Digital Magaz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95325" y="2051754"/>
            <a:ext cx="5022020" cy="27208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ángulo 4"/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  <p:sp>
        <p:nvSpPr>
          <p:cNvPr id="4" name="Text 1">
            <a:extLst>
              <a:ext uri="{FF2B5EF4-FFF2-40B4-BE49-F238E27FC236}">
                <a16:creationId xmlns:a16="http://schemas.microsoft.com/office/drawing/2014/main" id="{E93F6708-0E7E-C1F1-EA4B-D829BA8F7EAC}"/>
              </a:ext>
            </a:extLst>
          </p:cNvPr>
          <p:cNvSpPr/>
          <p:nvPr/>
        </p:nvSpPr>
        <p:spPr>
          <a:xfrm>
            <a:off x="362722" y="1600622"/>
            <a:ext cx="7505938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Comprendemos el valor del conocimiento mutuo, lo cual puede traducirse en referencias de negocios de todos los rotarios.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E77F6FFB-79E4-E584-B2D6-E41F31B20B94}"/>
              </a:ext>
            </a:extLst>
          </p:cNvPr>
          <p:cNvSpPr/>
          <p:nvPr/>
        </p:nvSpPr>
        <p:spPr>
          <a:xfrm>
            <a:off x="362722" y="2404016"/>
            <a:ext cx="6442168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Porque una recomendación de un colega rotario incrementa las posibilidades de un cierre de ventas hasta en un 80% más que un contacto frío, basándose en la confianza y el compañerismo.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FF56C61D-4D52-DF2D-EBFC-D05386529E9D}"/>
              </a:ext>
            </a:extLst>
          </p:cNvPr>
          <p:cNvSpPr/>
          <p:nvPr/>
        </p:nvSpPr>
        <p:spPr>
          <a:xfrm>
            <a:off x="362722" y="3847679"/>
            <a:ext cx="6442168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Fortalece la imagen pública de los socios y sus empresas al formar parte de una red reconocida por su ética y servicio.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8BD5DC7F-DECC-68E0-D53E-CFC51F603EEE}"/>
              </a:ext>
            </a:extLst>
          </p:cNvPr>
          <p:cNvSpPr/>
          <p:nvPr/>
        </p:nvSpPr>
        <p:spPr>
          <a:xfrm>
            <a:off x="362722" y="4732370"/>
            <a:ext cx="7505938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Permite el intercambio de mejores prácticas empresariales y el acceso a conocimiento especializado dentro de la red rotaria.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06FF93AF-5CAE-8A59-3020-5BB112C3856C}"/>
              </a:ext>
            </a:extLst>
          </p:cNvPr>
          <p:cNvSpPr/>
          <p:nvPr/>
        </p:nvSpPr>
        <p:spPr>
          <a:xfrm>
            <a:off x="173819" y="5700364"/>
            <a:ext cx="11653091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Estar en RMB significa potenciar tu red de contactos profesionales en un ambiente de confianza y apoyo mutuo. Es una plataforma ideal para expandir tu negocio y encontrar soluciones a tus desafíos empresariales dentro de la gran familia rotaria.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/>
          <p:nvPr/>
        </p:nvSpPr>
        <p:spPr>
          <a:xfrm>
            <a:off x="6221598" y="287167"/>
            <a:ext cx="5828134" cy="132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Beneficios de Pertenecer a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Rotary </a:t>
            </a:r>
            <a:r>
              <a:rPr lang="es-MX" sz="4000" b="1" i="0" u="none" strike="noStrike" cap="none" dirty="0" err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Means</a:t>
            </a:r>
            <a:r>
              <a:rPr lang="es-MX" sz="4000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Business</a:t>
            </a:r>
            <a:endParaRPr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2A6A54B-8D14-0F1D-256E-ADCE4437FC94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8EA2307-DF7A-C4B9-5B9A-69D6B2DCA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  <p:sp>
        <p:nvSpPr>
          <p:cNvPr id="5" name="Shape 1">
            <a:extLst>
              <a:ext uri="{FF2B5EF4-FFF2-40B4-BE49-F238E27FC236}">
                <a16:creationId xmlns:a16="http://schemas.microsoft.com/office/drawing/2014/main" id="{B2FC435F-84B7-0BAF-7538-A6E85E756130}"/>
              </a:ext>
            </a:extLst>
          </p:cNvPr>
          <p:cNvSpPr/>
          <p:nvPr/>
        </p:nvSpPr>
        <p:spPr>
          <a:xfrm>
            <a:off x="111512" y="1811888"/>
            <a:ext cx="3475750" cy="3574027"/>
          </a:xfrm>
          <a:prstGeom prst="roundRect">
            <a:avLst>
              <a:gd name="adj" fmla="val 9834"/>
            </a:avLst>
          </a:prstGeom>
          <a:solidFill>
            <a:srgbClr val="27272B"/>
          </a:solidFill>
          <a:ln w="30480">
            <a:solidFill>
              <a:srgbClr val="5F5F63"/>
            </a:solidFill>
            <a:prstDash val="solid"/>
          </a:ln>
        </p:spPr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4BF7FC2D-7E34-3C91-6877-9EEFD7832036}"/>
              </a:ext>
            </a:extLst>
          </p:cNvPr>
          <p:cNvSpPr/>
          <p:nvPr/>
        </p:nvSpPr>
        <p:spPr>
          <a:xfrm>
            <a:off x="111513" y="1811889"/>
            <a:ext cx="115952" cy="3574026"/>
          </a:xfrm>
          <a:prstGeom prst="roundRect">
            <a:avLst>
              <a:gd name="adj" fmla="val 271033"/>
            </a:avLst>
          </a:prstGeom>
          <a:solidFill>
            <a:srgbClr val="FFE14D"/>
          </a:solidFill>
          <a:ln/>
        </p:spPr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7E2EA13D-796C-E446-9652-908ACCB745EB}"/>
              </a:ext>
            </a:extLst>
          </p:cNvPr>
          <p:cNvSpPr/>
          <p:nvPr/>
        </p:nvSpPr>
        <p:spPr>
          <a:xfrm>
            <a:off x="484177" y="2062636"/>
            <a:ext cx="2608140" cy="6015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D7D4CC"/>
                </a:solidFill>
                <a:latin typeface="Arial" panose="020B0604020202020204" pitchFamily="34" charset="0"/>
                <a:ea typeface="Comfortaa Bold" pitchFamily="34" charset="-122"/>
                <a:cs typeface="Arial" panose="020B0604020202020204" pitchFamily="34" charset="0"/>
              </a:rPr>
              <a:t>Experiencia Rotaria Enriquecida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483AB7BD-5216-E1AE-AF43-D89D82EAEE03}"/>
              </a:ext>
            </a:extLst>
          </p:cNvPr>
          <p:cNvSpPr/>
          <p:nvPr/>
        </p:nvSpPr>
        <p:spPr>
          <a:xfrm>
            <a:off x="484176" y="2806777"/>
            <a:ext cx="2980805" cy="24903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Las agrupaciones rotarias son una excelente herramienta para aumentar la experiencia dentro de Rotary, ofreciendo una dimensión profesional adicional a la camaradería y el servicio.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5">
            <a:extLst>
              <a:ext uri="{FF2B5EF4-FFF2-40B4-BE49-F238E27FC236}">
                <a16:creationId xmlns:a16="http://schemas.microsoft.com/office/drawing/2014/main" id="{A1E9F054-C2FE-D185-82D9-CF038592D483}"/>
              </a:ext>
            </a:extLst>
          </p:cNvPr>
          <p:cNvSpPr/>
          <p:nvPr/>
        </p:nvSpPr>
        <p:spPr>
          <a:xfrm>
            <a:off x="4474319" y="1811889"/>
            <a:ext cx="3385391" cy="3574027"/>
          </a:xfrm>
          <a:prstGeom prst="roundRect">
            <a:avLst>
              <a:gd name="adj" fmla="val 9834"/>
            </a:avLst>
          </a:prstGeom>
          <a:solidFill>
            <a:srgbClr val="27272B"/>
          </a:solidFill>
          <a:ln w="30480">
            <a:solidFill>
              <a:srgbClr val="5F5F63"/>
            </a:solidFill>
            <a:prstDash val="solid"/>
          </a:ln>
        </p:spPr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090B1CF5-E3C5-A207-F75D-0524D3744FA8}"/>
              </a:ext>
            </a:extLst>
          </p:cNvPr>
          <p:cNvSpPr/>
          <p:nvPr/>
        </p:nvSpPr>
        <p:spPr>
          <a:xfrm>
            <a:off x="4474320" y="1811889"/>
            <a:ext cx="90358" cy="3574026"/>
          </a:xfrm>
          <a:prstGeom prst="roundRect">
            <a:avLst>
              <a:gd name="adj" fmla="val 271033"/>
            </a:avLst>
          </a:prstGeom>
          <a:solidFill>
            <a:srgbClr val="FFE14D"/>
          </a:solidFill>
          <a:ln/>
        </p:spPr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E495055D-A9A8-92B8-9BB9-A22E9CA5FC9E}"/>
              </a:ext>
            </a:extLst>
          </p:cNvPr>
          <p:cNvSpPr/>
          <p:nvPr/>
        </p:nvSpPr>
        <p:spPr>
          <a:xfrm>
            <a:off x="4846984" y="2062636"/>
            <a:ext cx="2608140" cy="6015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D7D4CC"/>
                </a:solidFill>
                <a:latin typeface="Arial" panose="020B0604020202020204" pitchFamily="34" charset="0"/>
                <a:ea typeface="Comfortaa Bold" pitchFamily="34" charset="-122"/>
                <a:cs typeface="Arial" panose="020B0604020202020204" pitchFamily="34" charset="0"/>
              </a:rPr>
              <a:t>Fortalecimiento de la Membresía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2AB01173-87BF-7957-D9D6-A3D4950637CF}"/>
              </a:ext>
            </a:extLst>
          </p:cNvPr>
          <p:cNvSpPr/>
          <p:nvPr/>
        </p:nvSpPr>
        <p:spPr>
          <a:xfrm>
            <a:off x="4846984" y="2806776"/>
            <a:ext cx="2608140" cy="2770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Las agrupaciones rotarias permiten afianzar amistades internacionales y fortalecer la membresía de los clubes al ofrecer valor añadido a los socios.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45899D6C-EA4D-7238-5E8D-F9572B76B0EA}"/>
              </a:ext>
            </a:extLst>
          </p:cNvPr>
          <p:cNvSpPr/>
          <p:nvPr/>
        </p:nvSpPr>
        <p:spPr>
          <a:xfrm>
            <a:off x="8837126" y="1811889"/>
            <a:ext cx="3070171" cy="3574026"/>
          </a:xfrm>
          <a:prstGeom prst="roundRect">
            <a:avLst>
              <a:gd name="adj" fmla="val 9834"/>
            </a:avLst>
          </a:prstGeom>
          <a:solidFill>
            <a:srgbClr val="27272B"/>
          </a:solidFill>
          <a:ln w="30480">
            <a:solidFill>
              <a:srgbClr val="5F5F63"/>
            </a:solidFill>
            <a:prstDash val="solid"/>
          </a:ln>
        </p:spPr>
      </p:sp>
      <p:sp>
        <p:nvSpPr>
          <p:cNvPr id="16" name="Shape 10">
            <a:extLst>
              <a:ext uri="{FF2B5EF4-FFF2-40B4-BE49-F238E27FC236}">
                <a16:creationId xmlns:a16="http://schemas.microsoft.com/office/drawing/2014/main" id="{18C9B36F-BF43-6DAE-F131-7A5138658D7C}"/>
              </a:ext>
            </a:extLst>
          </p:cNvPr>
          <p:cNvSpPr/>
          <p:nvPr/>
        </p:nvSpPr>
        <p:spPr>
          <a:xfrm>
            <a:off x="8837126" y="1811889"/>
            <a:ext cx="115955" cy="3574026"/>
          </a:xfrm>
          <a:prstGeom prst="roundRect">
            <a:avLst>
              <a:gd name="adj" fmla="val 271033"/>
            </a:avLst>
          </a:prstGeom>
          <a:solidFill>
            <a:srgbClr val="FFE14D"/>
          </a:solidFill>
          <a:ln/>
        </p:spPr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5B8180EF-ABB4-4CD7-C3D5-B0DB81F3803E}"/>
              </a:ext>
            </a:extLst>
          </p:cNvPr>
          <p:cNvSpPr/>
          <p:nvPr/>
        </p:nvSpPr>
        <p:spPr>
          <a:xfrm>
            <a:off x="9209792" y="2062636"/>
            <a:ext cx="2608140" cy="6015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D7D4CC"/>
                </a:solidFill>
                <a:latin typeface="Arial" panose="020B0604020202020204" pitchFamily="34" charset="0"/>
                <a:ea typeface="Comfortaa Bold" pitchFamily="34" charset="-122"/>
                <a:cs typeface="Arial" panose="020B0604020202020204" pitchFamily="34" charset="0"/>
              </a:rPr>
              <a:t>Complemento de Actividades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2839C39D-08A9-61AA-A249-814EADDF1A08}"/>
              </a:ext>
            </a:extLst>
          </p:cNvPr>
          <p:cNvSpPr/>
          <p:nvPr/>
        </p:nvSpPr>
        <p:spPr>
          <a:xfrm>
            <a:off x="9209792" y="2806776"/>
            <a:ext cx="2608140" cy="2850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Permite complementar las actividades con socios rotarios en diferentes aspectos, incluyendo aficiones, ocio y, por supuesto, oportunidades de negocio.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665BB3A2-6D8E-335F-FCF9-560D7640DBC6}"/>
              </a:ext>
            </a:extLst>
          </p:cNvPr>
          <p:cNvSpPr/>
          <p:nvPr/>
        </p:nvSpPr>
        <p:spPr>
          <a:xfrm>
            <a:off x="221630" y="5587198"/>
            <a:ext cx="11805409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Pertenecer a Rotary Means Business va más allá del networking; es una forma de profundizar tu compromiso con Rotary, conocer a otros rotarios con intereses profesionales afines y contribuir al crecimiento de tu propio club al demostrar el valor de la membresía.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/>
          <p:nvPr/>
        </p:nvSpPr>
        <p:spPr>
          <a:xfrm>
            <a:off x="6508294" y="301644"/>
            <a:ext cx="5342553" cy="132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¿Qué te ofrecemos en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Rotary </a:t>
            </a:r>
            <a:r>
              <a:rPr lang="es-MX" sz="4000" b="1" i="0" u="none" strike="noStrike" cap="none" dirty="0" err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Means</a:t>
            </a:r>
            <a:r>
              <a:rPr lang="es-MX" sz="4000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Business?</a:t>
            </a:r>
            <a:endParaRPr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C7C3790-B639-67F8-96BC-DEA7814F2890}"/>
              </a:ext>
            </a:extLst>
          </p:cNvPr>
          <p:cNvSpPr/>
          <p:nvPr/>
        </p:nvSpPr>
        <p:spPr>
          <a:xfrm>
            <a:off x="257559" y="1422521"/>
            <a:ext cx="6178868" cy="1004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b="1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Exclusividad para Socios Rotarios:</a:t>
            </a:r>
            <a:r>
              <a:rPr lang="en-US" sz="16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Un espacio de networking de alto nivel, reservado únicamente para miembros de Rotary.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6005777C-0D94-748A-6B08-1D667FB95FBE}"/>
              </a:ext>
            </a:extLst>
          </p:cNvPr>
          <p:cNvSpPr/>
          <p:nvPr/>
        </p:nvSpPr>
        <p:spPr>
          <a:xfrm>
            <a:off x="257559" y="2244923"/>
            <a:ext cx="6178868" cy="13392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b="1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Promoción y Retención de Membresía:</a:t>
            </a:r>
            <a:r>
              <a:rPr lang="en-US" sz="16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Una herramienta efectiva para atraer nuevos miembros a los clubes rotarios y retener a los existentes, mostrando el valor de la red profesional.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2111C021-D755-52A7-6BFF-8702EEF6816A}"/>
              </a:ext>
            </a:extLst>
          </p:cNvPr>
          <p:cNvSpPr/>
          <p:nvPr/>
        </p:nvSpPr>
        <p:spPr>
          <a:xfrm>
            <a:off x="257559" y="3667889"/>
            <a:ext cx="6178868" cy="13392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b="1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Promotores para tu Empresa:</a:t>
            </a:r>
            <a:r>
              <a:rPr lang="en-US" sz="16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Los socios del Capítulo se vuelven promotores naturales de tu empresa, recomendando tus servicios y productos dentro de la red de confianza.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A33F16D4-2CCB-AB63-2952-C6A390C88273}"/>
              </a:ext>
            </a:extLst>
          </p:cNvPr>
          <p:cNvSpPr/>
          <p:nvPr/>
        </p:nvSpPr>
        <p:spPr>
          <a:xfrm>
            <a:off x="257559" y="4767821"/>
            <a:ext cx="6178868" cy="1004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b="1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Mentoría Empresarial:</a:t>
            </a:r>
            <a:r>
              <a:rPr lang="en-US" sz="16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Acceso a mentoría para la mejora continua de tus negocios, aprovechando la experiencia de otros rotarios.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326011DF-BF66-EB61-DEAC-67DE1B9C0CEE}"/>
              </a:ext>
            </a:extLst>
          </p:cNvPr>
          <p:cNvSpPr/>
          <p:nvPr/>
        </p:nvSpPr>
        <p:spPr>
          <a:xfrm>
            <a:off x="6179594" y="2827560"/>
            <a:ext cx="5754847" cy="1004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b="1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Sala de Conferencias Virtual:</a:t>
            </a:r>
            <a:r>
              <a:rPr lang="en-US" sz="16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Disponibilidad de una sala de conferencias Zoom para los socios del grupo, facilitando reuniones y presentaciones.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510B57C1-4F0D-3CCA-D816-ED4776D8B91C}"/>
              </a:ext>
            </a:extLst>
          </p:cNvPr>
          <p:cNvSpPr/>
          <p:nvPr/>
        </p:nvSpPr>
        <p:spPr>
          <a:xfrm>
            <a:off x="6395427" y="4248550"/>
            <a:ext cx="5455420" cy="13392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600"/>
              </a:lnSpc>
              <a:buSzPct val="100000"/>
              <a:buChar char="•"/>
            </a:pPr>
            <a:r>
              <a:rPr lang="en-US" sz="1600" b="1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Árbitro Comercial Internacional:</a:t>
            </a:r>
            <a:r>
              <a:rPr lang="en-US" sz="16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 Contamos con un árbitro comercial certificado por CANACO y la Barra de Abogados, ofreciendo un recurso valioso para la resolución de conflictos comerciales.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9F3C4BED-7351-C6D8-CF17-CF2051293BB2}"/>
              </a:ext>
            </a:extLst>
          </p:cNvPr>
          <p:cNvSpPr/>
          <p:nvPr/>
        </p:nvSpPr>
        <p:spPr>
          <a:xfrm>
            <a:off x="257560" y="5835598"/>
            <a:ext cx="11593288" cy="669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Estos beneficios están diseñados para brindarte un soporte integral tanto en tu desarrollo profesional como en el crecimiento de tu empresa, todo dentro de los valores de ética y servicio de Rotary.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B8DC55D-87FA-B4B7-6BB7-F28A2DF73479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946CAEB-4DE5-92D0-CC6D-C6FA6AC09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/>
          <p:nvPr/>
        </p:nvSpPr>
        <p:spPr>
          <a:xfrm>
            <a:off x="6402820" y="164067"/>
            <a:ext cx="5342553" cy="13234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¿Qué te ofrecemos en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000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Rotary </a:t>
            </a:r>
            <a:r>
              <a:rPr lang="es-MX" sz="4000" b="1" i="0" u="none" strike="noStrike" cap="none" dirty="0" err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Means</a:t>
            </a:r>
            <a:r>
              <a:rPr lang="es-MX" sz="4000" b="1" i="0" u="none" strike="noStrike" cap="none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Business?</a:t>
            </a:r>
            <a:endParaRPr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5095EAB-25C7-EC5F-F68E-B71BE2F9D7D2}"/>
              </a:ext>
            </a:extLst>
          </p:cNvPr>
          <p:cNvSpPr/>
          <p:nvPr/>
        </p:nvSpPr>
        <p:spPr>
          <a:xfrm>
            <a:off x="111512" y="100361"/>
            <a:ext cx="5984488" cy="12489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AC72E73-311E-677B-FD94-4D1248A30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22" y="301644"/>
            <a:ext cx="5482067" cy="846369"/>
          </a:xfrm>
          <a:prstGeom prst="rect">
            <a:avLst/>
          </a:prstGeom>
        </p:spPr>
      </p:pic>
      <p:sp>
        <p:nvSpPr>
          <p:cNvPr id="7" name="Shape 1">
            <a:extLst>
              <a:ext uri="{FF2B5EF4-FFF2-40B4-BE49-F238E27FC236}">
                <a16:creationId xmlns:a16="http://schemas.microsoft.com/office/drawing/2014/main" id="{F8D91F84-300A-2619-5404-8474C9B939D6}"/>
              </a:ext>
            </a:extLst>
          </p:cNvPr>
          <p:cNvSpPr/>
          <p:nvPr/>
        </p:nvSpPr>
        <p:spPr>
          <a:xfrm>
            <a:off x="111512" y="1550581"/>
            <a:ext cx="5563737" cy="1512946"/>
          </a:xfrm>
          <a:prstGeom prst="roundRect">
            <a:avLst>
              <a:gd name="adj" fmla="val 7525"/>
            </a:avLst>
          </a:prstGeom>
          <a:solidFill>
            <a:srgbClr val="27272B"/>
          </a:solidFill>
          <a:ln/>
        </p:spPr>
      </p:sp>
      <p:sp>
        <p:nvSpPr>
          <p:cNvPr id="8" name="Shape 2">
            <a:extLst>
              <a:ext uri="{FF2B5EF4-FFF2-40B4-BE49-F238E27FC236}">
                <a16:creationId xmlns:a16="http://schemas.microsoft.com/office/drawing/2014/main" id="{1207FE82-7C4E-B76F-109E-B927A5A53937}"/>
              </a:ext>
            </a:extLst>
          </p:cNvPr>
          <p:cNvSpPr/>
          <p:nvPr/>
        </p:nvSpPr>
        <p:spPr>
          <a:xfrm>
            <a:off x="111512" y="1527721"/>
            <a:ext cx="5563737" cy="77767"/>
          </a:xfrm>
          <a:prstGeom prst="roundRect">
            <a:avLst>
              <a:gd name="adj" fmla="val 271033"/>
            </a:avLst>
          </a:prstGeom>
          <a:solidFill>
            <a:srgbClr val="FFE14D"/>
          </a:solidFill>
          <a:ln/>
        </p:spPr>
      </p:sp>
      <p:sp>
        <p:nvSpPr>
          <p:cNvPr id="9" name="Shape 3">
            <a:extLst>
              <a:ext uri="{FF2B5EF4-FFF2-40B4-BE49-F238E27FC236}">
                <a16:creationId xmlns:a16="http://schemas.microsoft.com/office/drawing/2014/main" id="{8416684C-5F29-1411-38E9-B93B50B09740}"/>
              </a:ext>
            </a:extLst>
          </p:cNvPr>
          <p:cNvSpPr/>
          <p:nvPr/>
        </p:nvSpPr>
        <p:spPr>
          <a:xfrm>
            <a:off x="2683348" y="1379661"/>
            <a:ext cx="434181" cy="421544"/>
          </a:xfrm>
          <a:prstGeom prst="roundRect">
            <a:avLst>
              <a:gd name="adj" fmla="val 184482"/>
            </a:avLst>
          </a:prstGeom>
          <a:solidFill>
            <a:srgbClr val="FFE14D"/>
          </a:solidFill>
          <a:ln/>
        </p:spPr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026DAB9C-09D3-78FE-D25C-4E29287A516F}"/>
              </a:ext>
            </a:extLst>
          </p:cNvPr>
          <p:cNvSpPr/>
          <p:nvPr/>
        </p:nvSpPr>
        <p:spPr>
          <a:xfrm>
            <a:off x="2851338" y="1416343"/>
            <a:ext cx="173652" cy="210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1</a:t>
            </a:r>
            <a:endParaRPr lang="en-US" sz="155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054A56D8-9FA7-928F-B401-DED233129C74}"/>
              </a:ext>
            </a:extLst>
          </p:cNvPr>
          <p:cNvSpPr/>
          <p:nvPr/>
        </p:nvSpPr>
        <p:spPr>
          <a:xfrm>
            <a:off x="299512" y="1963609"/>
            <a:ext cx="2350086" cy="195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D7D4CC"/>
                </a:solidFill>
                <a:latin typeface="Arial" panose="020B0604020202020204" pitchFamily="34" charset="0"/>
                <a:ea typeface="Comfortaa Bold" pitchFamily="34" charset="-122"/>
                <a:cs typeface="Arial" panose="020B0604020202020204" pitchFamily="34" charset="0"/>
              </a:rPr>
              <a:t>Capacitación Especializada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510A3157-EC44-5F5E-1DC0-B0378990840B}"/>
              </a:ext>
            </a:extLst>
          </p:cNvPr>
          <p:cNvSpPr/>
          <p:nvPr/>
        </p:nvSpPr>
        <p:spPr>
          <a:xfrm>
            <a:off x="299511" y="2292102"/>
            <a:ext cx="5234373" cy="4495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Acceso a conferencias magistrales, seminarios, talleres y pláticas en cada reunión, enfocados en temas relevantes para el mundo de los negocios.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CEBA20F0-B1D2-FBB1-D476-10C91CB0275E}"/>
              </a:ext>
            </a:extLst>
          </p:cNvPr>
          <p:cNvSpPr/>
          <p:nvPr/>
        </p:nvSpPr>
        <p:spPr>
          <a:xfrm>
            <a:off x="6397045" y="2183624"/>
            <a:ext cx="5563841" cy="1240127"/>
          </a:xfrm>
          <a:prstGeom prst="roundRect">
            <a:avLst>
              <a:gd name="adj" fmla="val 7525"/>
            </a:avLst>
          </a:prstGeom>
          <a:solidFill>
            <a:srgbClr val="27272B"/>
          </a:solidFill>
          <a:ln/>
        </p:spPr>
      </p:sp>
      <p:sp>
        <p:nvSpPr>
          <p:cNvPr id="14" name="Shape 8">
            <a:extLst>
              <a:ext uri="{FF2B5EF4-FFF2-40B4-BE49-F238E27FC236}">
                <a16:creationId xmlns:a16="http://schemas.microsoft.com/office/drawing/2014/main" id="{51308280-2AFC-F661-897B-172702C22600}"/>
              </a:ext>
            </a:extLst>
          </p:cNvPr>
          <p:cNvSpPr/>
          <p:nvPr/>
        </p:nvSpPr>
        <p:spPr>
          <a:xfrm>
            <a:off x="6397045" y="2160764"/>
            <a:ext cx="5563841" cy="77767"/>
          </a:xfrm>
          <a:prstGeom prst="roundRect">
            <a:avLst>
              <a:gd name="adj" fmla="val 271033"/>
            </a:avLst>
          </a:prstGeom>
          <a:solidFill>
            <a:srgbClr val="FFE14D"/>
          </a:solidFill>
          <a:ln/>
        </p:spPr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02A9B9FB-7567-87FF-22C4-275F531FA543}"/>
              </a:ext>
            </a:extLst>
          </p:cNvPr>
          <p:cNvSpPr/>
          <p:nvPr/>
        </p:nvSpPr>
        <p:spPr>
          <a:xfrm>
            <a:off x="8966031" y="1986236"/>
            <a:ext cx="434181" cy="421544"/>
          </a:xfrm>
          <a:prstGeom prst="roundRect">
            <a:avLst>
              <a:gd name="adj" fmla="val 184482"/>
            </a:avLst>
          </a:prstGeom>
          <a:solidFill>
            <a:srgbClr val="FFE14D"/>
          </a:solidFill>
          <a:ln/>
        </p:spPr>
      </p:sp>
      <p:sp>
        <p:nvSpPr>
          <p:cNvPr id="16" name="Text 10">
            <a:extLst>
              <a:ext uri="{FF2B5EF4-FFF2-40B4-BE49-F238E27FC236}">
                <a16:creationId xmlns:a16="http://schemas.microsoft.com/office/drawing/2014/main" id="{82DE58BE-2590-2F6C-04EE-796F3C6781E6}"/>
              </a:ext>
            </a:extLst>
          </p:cNvPr>
          <p:cNvSpPr/>
          <p:nvPr/>
        </p:nvSpPr>
        <p:spPr>
          <a:xfrm>
            <a:off x="9127947" y="2055914"/>
            <a:ext cx="173652" cy="210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2</a:t>
            </a:r>
            <a:endParaRPr lang="en-US" sz="1550" dirty="0"/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5982F08A-605A-77D3-83F4-6AAFFD74C3AF}"/>
              </a:ext>
            </a:extLst>
          </p:cNvPr>
          <p:cNvSpPr/>
          <p:nvPr/>
        </p:nvSpPr>
        <p:spPr>
          <a:xfrm>
            <a:off x="6576210" y="2401525"/>
            <a:ext cx="1663510" cy="195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D7D4CC"/>
                </a:solidFill>
                <a:latin typeface="Arial" panose="020B0604020202020204" pitchFamily="34" charset="0"/>
                <a:ea typeface="Comfortaa Bold" pitchFamily="34" charset="-122"/>
                <a:cs typeface="Arial" panose="020B0604020202020204" pitchFamily="34" charset="0"/>
              </a:rPr>
              <a:t>Trueque y Corretaje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9DBBAAD8-6A4D-4BBD-B430-626FA0E5561B}"/>
              </a:ext>
            </a:extLst>
          </p:cNvPr>
          <p:cNvSpPr/>
          <p:nvPr/>
        </p:nvSpPr>
        <p:spPr>
          <a:xfrm>
            <a:off x="6576210" y="2725984"/>
            <a:ext cx="5234477" cy="4495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Facilitamos el trueque, permuta o corretaje de bienes y servicios entre socios, promoviendo la economía circular y el apoyo mutuo.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3">
            <a:extLst>
              <a:ext uri="{FF2B5EF4-FFF2-40B4-BE49-F238E27FC236}">
                <a16:creationId xmlns:a16="http://schemas.microsoft.com/office/drawing/2014/main" id="{B2672CDD-8CC8-0417-998A-0C6DCB2E08AD}"/>
              </a:ext>
            </a:extLst>
          </p:cNvPr>
          <p:cNvSpPr/>
          <p:nvPr/>
        </p:nvSpPr>
        <p:spPr>
          <a:xfrm>
            <a:off x="111512" y="3190537"/>
            <a:ext cx="5563737" cy="1413828"/>
          </a:xfrm>
          <a:prstGeom prst="roundRect">
            <a:avLst>
              <a:gd name="adj" fmla="val 7525"/>
            </a:avLst>
          </a:prstGeom>
          <a:solidFill>
            <a:srgbClr val="27272B"/>
          </a:solidFill>
          <a:ln/>
        </p:spPr>
      </p:sp>
      <p:sp>
        <p:nvSpPr>
          <p:cNvPr id="20" name="Shape 14">
            <a:extLst>
              <a:ext uri="{FF2B5EF4-FFF2-40B4-BE49-F238E27FC236}">
                <a16:creationId xmlns:a16="http://schemas.microsoft.com/office/drawing/2014/main" id="{7FEE3A5F-B88E-A4CB-1BA4-DDF80C4DB042}"/>
              </a:ext>
            </a:extLst>
          </p:cNvPr>
          <p:cNvSpPr/>
          <p:nvPr/>
        </p:nvSpPr>
        <p:spPr>
          <a:xfrm>
            <a:off x="111512" y="3167677"/>
            <a:ext cx="5563737" cy="77767"/>
          </a:xfrm>
          <a:prstGeom prst="roundRect">
            <a:avLst>
              <a:gd name="adj" fmla="val 271033"/>
            </a:avLst>
          </a:prstGeom>
          <a:solidFill>
            <a:srgbClr val="FFE14D"/>
          </a:solidFill>
          <a:ln/>
        </p:spPr>
      </p:sp>
      <p:sp>
        <p:nvSpPr>
          <p:cNvPr id="21" name="Shape 15">
            <a:extLst>
              <a:ext uri="{FF2B5EF4-FFF2-40B4-BE49-F238E27FC236}">
                <a16:creationId xmlns:a16="http://schemas.microsoft.com/office/drawing/2014/main" id="{FD46F40A-05BF-0E61-3BE6-283CD2E3123D}"/>
              </a:ext>
            </a:extLst>
          </p:cNvPr>
          <p:cNvSpPr/>
          <p:nvPr/>
        </p:nvSpPr>
        <p:spPr>
          <a:xfrm>
            <a:off x="2683349" y="3004822"/>
            <a:ext cx="434181" cy="421544"/>
          </a:xfrm>
          <a:prstGeom prst="roundRect">
            <a:avLst>
              <a:gd name="adj" fmla="val 184482"/>
            </a:avLst>
          </a:prstGeom>
          <a:solidFill>
            <a:srgbClr val="FFE14D"/>
          </a:solidFill>
          <a:ln/>
        </p:spPr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B344146D-5BC0-5DF8-2911-A67703D243C3}"/>
              </a:ext>
            </a:extLst>
          </p:cNvPr>
          <p:cNvSpPr/>
          <p:nvPr/>
        </p:nvSpPr>
        <p:spPr>
          <a:xfrm>
            <a:off x="2865785" y="3016277"/>
            <a:ext cx="173652" cy="210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3</a:t>
            </a:r>
            <a:endParaRPr lang="en-US" sz="1550" dirty="0"/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52DCC9C2-EBFF-D9C0-FDCA-2BC042DF16DA}"/>
              </a:ext>
            </a:extLst>
          </p:cNvPr>
          <p:cNvSpPr/>
          <p:nvPr/>
        </p:nvSpPr>
        <p:spPr>
          <a:xfrm>
            <a:off x="299511" y="3603565"/>
            <a:ext cx="1714719" cy="195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D7D4CC"/>
                </a:solidFill>
                <a:latin typeface="Arial" panose="020B0604020202020204" pitchFamily="34" charset="0"/>
                <a:ea typeface="Comfortaa Bold" pitchFamily="34" charset="-122"/>
                <a:cs typeface="Arial" panose="020B0604020202020204" pitchFamily="34" charset="0"/>
              </a:rPr>
              <a:t>Alianzas de Negocio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D374579C-A2D1-E25F-535F-E17218D7C947}"/>
              </a:ext>
            </a:extLst>
          </p:cNvPr>
          <p:cNvSpPr/>
          <p:nvPr/>
        </p:nvSpPr>
        <p:spPr>
          <a:xfrm>
            <a:off x="299511" y="3932058"/>
            <a:ext cx="5234373" cy="4495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Oportunidades constantes para generar alianzas de negocio potenciales con otros rotarios y sus empresas.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9CF87C37-5D8D-1A3B-EA75-4BFF96EA51DB}"/>
              </a:ext>
            </a:extLst>
          </p:cNvPr>
          <p:cNvSpPr/>
          <p:nvPr/>
        </p:nvSpPr>
        <p:spPr>
          <a:xfrm>
            <a:off x="6405736" y="3553560"/>
            <a:ext cx="5563841" cy="1369729"/>
          </a:xfrm>
          <a:prstGeom prst="roundRect">
            <a:avLst>
              <a:gd name="adj" fmla="val 7525"/>
            </a:avLst>
          </a:prstGeom>
          <a:solidFill>
            <a:srgbClr val="27272B"/>
          </a:solidFill>
          <a:ln/>
        </p:spPr>
      </p:sp>
      <p:sp>
        <p:nvSpPr>
          <p:cNvPr id="26" name="Shape 20">
            <a:extLst>
              <a:ext uri="{FF2B5EF4-FFF2-40B4-BE49-F238E27FC236}">
                <a16:creationId xmlns:a16="http://schemas.microsoft.com/office/drawing/2014/main" id="{FEFE56F7-863C-3C1F-4106-ECEB24E189D1}"/>
              </a:ext>
            </a:extLst>
          </p:cNvPr>
          <p:cNvSpPr/>
          <p:nvPr/>
        </p:nvSpPr>
        <p:spPr>
          <a:xfrm>
            <a:off x="6405736" y="3530700"/>
            <a:ext cx="5563841" cy="77767"/>
          </a:xfrm>
          <a:prstGeom prst="roundRect">
            <a:avLst>
              <a:gd name="adj" fmla="val 271033"/>
            </a:avLst>
          </a:prstGeom>
          <a:solidFill>
            <a:srgbClr val="FFE14D"/>
          </a:solidFill>
          <a:ln/>
        </p:spPr>
      </p:sp>
      <p:sp>
        <p:nvSpPr>
          <p:cNvPr id="27" name="Shape 21">
            <a:extLst>
              <a:ext uri="{FF2B5EF4-FFF2-40B4-BE49-F238E27FC236}">
                <a16:creationId xmlns:a16="http://schemas.microsoft.com/office/drawing/2014/main" id="{FBCDF2E9-D745-4154-54E6-E96C453AB728}"/>
              </a:ext>
            </a:extLst>
          </p:cNvPr>
          <p:cNvSpPr/>
          <p:nvPr/>
        </p:nvSpPr>
        <p:spPr>
          <a:xfrm>
            <a:off x="9006373" y="3345316"/>
            <a:ext cx="434181" cy="421544"/>
          </a:xfrm>
          <a:prstGeom prst="roundRect">
            <a:avLst>
              <a:gd name="adj" fmla="val 184482"/>
            </a:avLst>
          </a:prstGeom>
          <a:solidFill>
            <a:srgbClr val="FFE14D"/>
          </a:solidFill>
          <a:ln/>
        </p:spPr>
      </p:sp>
      <p:sp>
        <p:nvSpPr>
          <p:cNvPr id="28" name="Text 22">
            <a:extLst>
              <a:ext uri="{FF2B5EF4-FFF2-40B4-BE49-F238E27FC236}">
                <a16:creationId xmlns:a16="http://schemas.microsoft.com/office/drawing/2014/main" id="{D91B9241-BFDF-7752-23FE-1BFB975B9049}"/>
              </a:ext>
            </a:extLst>
          </p:cNvPr>
          <p:cNvSpPr/>
          <p:nvPr/>
        </p:nvSpPr>
        <p:spPr>
          <a:xfrm>
            <a:off x="9172382" y="3390049"/>
            <a:ext cx="173652" cy="210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4</a:t>
            </a:r>
            <a:endParaRPr lang="en-US" sz="1550" dirty="0"/>
          </a:p>
        </p:txBody>
      </p:sp>
      <p:sp>
        <p:nvSpPr>
          <p:cNvPr id="29" name="Text 23">
            <a:extLst>
              <a:ext uri="{FF2B5EF4-FFF2-40B4-BE49-F238E27FC236}">
                <a16:creationId xmlns:a16="http://schemas.microsoft.com/office/drawing/2014/main" id="{7FB82B7D-E27C-634E-9391-B079C763427B}"/>
              </a:ext>
            </a:extLst>
          </p:cNvPr>
          <p:cNvSpPr/>
          <p:nvPr/>
        </p:nvSpPr>
        <p:spPr>
          <a:xfrm>
            <a:off x="6593736" y="3754225"/>
            <a:ext cx="2167986" cy="195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D7D4CC"/>
                </a:solidFill>
                <a:latin typeface="Arial" panose="020B0604020202020204" pitchFamily="34" charset="0"/>
                <a:ea typeface="Comfortaa Bold" pitchFamily="34" charset="-122"/>
                <a:cs typeface="Arial" panose="020B0604020202020204" pitchFamily="34" charset="0"/>
              </a:rPr>
              <a:t>Referencias con Comisión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24">
            <a:extLst>
              <a:ext uri="{FF2B5EF4-FFF2-40B4-BE49-F238E27FC236}">
                <a16:creationId xmlns:a16="http://schemas.microsoft.com/office/drawing/2014/main" id="{D3E9C7C2-3EBE-9A53-EFF4-8E6EF667FDFB}"/>
              </a:ext>
            </a:extLst>
          </p:cNvPr>
          <p:cNvSpPr/>
          <p:nvPr/>
        </p:nvSpPr>
        <p:spPr>
          <a:xfrm>
            <a:off x="6552188" y="4101167"/>
            <a:ext cx="5234477" cy="4495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Referencias de negocio con comisiones negociadas de forma transparente entre socios Rotarios, fomentando la reciprocidad y el crecimiento conjunto.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25">
            <a:extLst>
              <a:ext uri="{FF2B5EF4-FFF2-40B4-BE49-F238E27FC236}">
                <a16:creationId xmlns:a16="http://schemas.microsoft.com/office/drawing/2014/main" id="{8396E501-28E2-E2B9-2023-6B040F3F7DAC}"/>
              </a:ext>
            </a:extLst>
          </p:cNvPr>
          <p:cNvSpPr/>
          <p:nvPr/>
        </p:nvSpPr>
        <p:spPr>
          <a:xfrm>
            <a:off x="111512" y="4771748"/>
            <a:ext cx="5563737" cy="1263640"/>
          </a:xfrm>
          <a:prstGeom prst="roundRect">
            <a:avLst>
              <a:gd name="adj" fmla="val 6370"/>
            </a:avLst>
          </a:prstGeom>
          <a:solidFill>
            <a:srgbClr val="27272B"/>
          </a:solidFill>
          <a:ln/>
        </p:spPr>
      </p:sp>
      <p:sp>
        <p:nvSpPr>
          <p:cNvPr id="32" name="Shape 26">
            <a:extLst>
              <a:ext uri="{FF2B5EF4-FFF2-40B4-BE49-F238E27FC236}">
                <a16:creationId xmlns:a16="http://schemas.microsoft.com/office/drawing/2014/main" id="{BFC32F20-1B1A-78F9-6F32-B697808F9E63}"/>
              </a:ext>
            </a:extLst>
          </p:cNvPr>
          <p:cNvSpPr/>
          <p:nvPr/>
        </p:nvSpPr>
        <p:spPr>
          <a:xfrm>
            <a:off x="111512" y="4748887"/>
            <a:ext cx="5563737" cy="77767"/>
          </a:xfrm>
          <a:prstGeom prst="roundRect">
            <a:avLst>
              <a:gd name="adj" fmla="val 271033"/>
            </a:avLst>
          </a:prstGeom>
          <a:solidFill>
            <a:srgbClr val="FFE14D"/>
          </a:solidFill>
          <a:ln/>
        </p:spPr>
      </p:sp>
      <p:sp>
        <p:nvSpPr>
          <p:cNvPr id="33" name="Shape 27">
            <a:extLst>
              <a:ext uri="{FF2B5EF4-FFF2-40B4-BE49-F238E27FC236}">
                <a16:creationId xmlns:a16="http://schemas.microsoft.com/office/drawing/2014/main" id="{440F410C-C515-62C1-B064-1A1A0155BA99}"/>
              </a:ext>
            </a:extLst>
          </p:cNvPr>
          <p:cNvSpPr/>
          <p:nvPr/>
        </p:nvSpPr>
        <p:spPr>
          <a:xfrm>
            <a:off x="2677699" y="4523979"/>
            <a:ext cx="434181" cy="421544"/>
          </a:xfrm>
          <a:prstGeom prst="roundRect">
            <a:avLst>
              <a:gd name="adj" fmla="val 184482"/>
            </a:avLst>
          </a:prstGeom>
          <a:solidFill>
            <a:srgbClr val="FFE14D"/>
          </a:solidFill>
          <a:ln/>
        </p:spPr>
      </p:sp>
      <p:sp>
        <p:nvSpPr>
          <p:cNvPr id="34" name="Text 28">
            <a:extLst>
              <a:ext uri="{FF2B5EF4-FFF2-40B4-BE49-F238E27FC236}">
                <a16:creationId xmlns:a16="http://schemas.microsoft.com/office/drawing/2014/main" id="{315B880B-BD17-7448-7743-5BC9ACA46D59}"/>
              </a:ext>
            </a:extLst>
          </p:cNvPr>
          <p:cNvSpPr/>
          <p:nvPr/>
        </p:nvSpPr>
        <p:spPr>
          <a:xfrm>
            <a:off x="2851338" y="4549596"/>
            <a:ext cx="173652" cy="210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5</a:t>
            </a:r>
            <a:endParaRPr lang="en-US" sz="1550" dirty="0"/>
          </a:p>
        </p:txBody>
      </p:sp>
      <p:sp>
        <p:nvSpPr>
          <p:cNvPr id="35" name="Text 29">
            <a:extLst>
              <a:ext uri="{FF2B5EF4-FFF2-40B4-BE49-F238E27FC236}">
                <a16:creationId xmlns:a16="http://schemas.microsoft.com/office/drawing/2014/main" id="{D52AC06C-260D-29C3-8121-F14F26452D5A}"/>
              </a:ext>
            </a:extLst>
          </p:cNvPr>
          <p:cNvSpPr/>
          <p:nvPr/>
        </p:nvSpPr>
        <p:spPr>
          <a:xfrm>
            <a:off x="197065" y="4928381"/>
            <a:ext cx="2033342" cy="195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D7D4CC"/>
                </a:solidFill>
                <a:latin typeface="Arial" panose="020B0604020202020204" pitchFamily="34" charset="0"/>
                <a:ea typeface="Comfortaa Bold" pitchFamily="34" charset="-122"/>
                <a:cs typeface="Arial" panose="020B0604020202020204" pitchFamily="34" charset="0"/>
              </a:rPr>
              <a:t>Directorio Internacional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30">
            <a:extLst>
              <a:ext uri="{FF2B5EF4-FFF2-40B4-BE49-F238E27FC236}">
                <a16:creationId xmlns:a16="http://schemas.microsoft.com/office/drawing/2014/main" id="{43CF5263-E171-CFC0-9EA7-C4511E34B2AA}"/>
              </a:ext>
            </a:extLst>
          </p:cNvPr>
          <p:cNvSpPr/>
          <p:nvPr/>
        </p:nvSpPr>
        <p:spPr>
          <a:xfrm>
            <a:off x="299511" y="5202149"/>
            <a:ext cx="5234373" cy="4495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Acceso al directorio de empresarios rotarios a nivel internacional mediante una aplicación móvil, ampliando tu red de contactos a escala global.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hape 31">
            <a:extLst>
              <a:ext uri="{FF2B5EF4-FFF2-40B4-BE49-F238E27FC236}">
                <a16:creationId xmlns:a16="http://schemas.microsoft.com/office/drawing/2014/main" id="{9C21FD3F-81D5-9FFD-4E6E-24D540FB6D8C}"/>
              </a:ext>
            </a:extLst>
          </p:cNvPr>
          <p:cNvSpPr/>
          <p:nvPr/>
        </p:nvSpPr>
        <p:spPr>
          <a:xfrm>
            <a:off x="6381770" y="5078253"/>
            <a:ext cx="5563841" cy="1464924"/>
          </a:xfrm>
          <a:prstGeom prst="roundRect">
            <a:avLst>
              <a:gd name="adj" fmla="val 6370"/>
            </a:avLst>
          </a:prstGeom>
          <a:solidFill>
            <a:srgbClr val="27272B"/>
          </a:solidFill>
          <a:ln/>
        </p:spPr>
      </p:sp>
      <p:sp>
        <p:nvSpPr>
          <p:cNvPr id="38" name="Shape 32">
            <a:extLst>
              <a:ext uri="{FF2B5EF4-FFF2-40B4-BE49-F238E27FC236}">
                <a16:creationId xmlns:a16="http://schemas.microsoft.com/office/drawing/2014/main" id="{DBB09680-D7ED-8536-B4AF-4FB4BA0F56C8}"/>
              </a:ext>
            </a:extLst>
          </p:cNvPr>
          <p:cNvSpPr/>
          <p:nvPr/>
        </p:nvSpPr>
        <p:spPr>
          <a:xfrm>
            <a:off x="6381770" y="5055392"/>
            <a:ext cx="5563841" cy="77767"/>
          </a:xfrm>
          <a:prstGeom prst="roundRect">
            <a:avLst>
              <a:gd name="adj" fmla="val 271033"/>
            </a:avLst>
          </a:prstGeom>
          <a:solidFill>
            <a:srgbClr val="FFE14D"/>
          </a:solidFill>
          <a:ln/>
        </p:spPr>
      </p:sp>
      <p:sp>
        <p:nvSpPr>
          <p:cNvPr id="39" name="Shape 33">
            <a:extLst>
              <a:ext uri="{FF2B5EF4-FFF2-40B4-BE49-F238E27FC236}">
                <a16:creationId xmlns:a16="http://schemas.microsoft.com/office/drawing/2014/main" id="{782847FC-39E2-7647-5883-D0252F7717C0}"/>
              </a:ext>
            </a:extLst>
          </p:cNvPr>
          <p:cNvSpPr/>
          <p:nvPr/>
        </p:nvSpPr>
        <p:spPr>
          <a:xfrm>
            <a:off x="8997682" y="4842909"/>
            <a:ext cx="434181" cy="421544"/>
          </a:xfrm>
          <a:prstGeom prst="roundRect">
            <a:avLst>
              <a:gd name="adj" fmla="val 184482"/>
            </a:avLst>
          </a:prstGeom>
          <a:solidFill>
            <a:srgbClr val="FFE14D"/>
          </a:solidFill>
          <a:ln/>
        </p:spPr>
      </p:sp>
      <p:sp>
        <p:nvSpPr>
          <p:cNvPr id="40" name="Text 34">
            <a:extLst>
              <a:ext uri="{FF2B5EF4-FFF2-40B4-BE49-F238E27FC236}">
                <a16:creationId xmlns:a16="http://schemas.microsoft.com/office/drawing/2014/main" id="{9A07A8A0-10B4-EA73-8F6E-1EB3EFC1F107}"/>
              </a:ext>
            </a:extLst>
          </p:cNvPr>
          <p:cNvSpPr/>
          <p:nvPr/>
        </p:nvSpPr>
        <p:spPr>
          <a:xfrm>
            <a:off x="9163690" y="4894567"/>
            <a:ext cx="173652" cy="210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b="1" dirty="0">
                <a:solidFill>
                  <a:srgbClr val="000000"/>
                </a:solidFill>
                <a:latin typeface="Comfortaa Bold" pitchFamily="34" charset="0"/>
                <a:ea typeface="Comfortaa Bold" pitchFamily="34" charset="-122"/>
                <a:cs typeface="Comfortaa Bold" pitchFamily="34" charset="-120"/>
              </a:rPr>
              <a:t>6</a:t>
            </a:r>
            <a:endParaRPr lang="en-US" sz="1550" dirty="0"/>
          </a:p>
        </p:txBody>
      </p:sp>
      <p:sp>
        <p:nvSpPr>
          <p:cNvPr id="41" name="Text 35">
            <a:extLst>
              <a:ext uri="{FF2B5EF4-FFF2-40B4-BE49-F238E27FC236}">
                <a16:creationId xmlns:a16="http://schemas.microsoft.com/office/drawing/2014/main" id="{68A96052-B0D7-2400-798D-478135E04131}"/>
              </a:ext>
            </a:extLst>
          </p:cNvPr>
          <p:cNvSpPr/>
          <p:nvPr/>
        </p:nvSpPr>
        <p:spPr>
          <a:xfrm>
            <a:off x="6543497" y="5308855"/>
            <a:ext cx="2565769" cy="1951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D7D4CC"/>
                </a:solidFill>
                <a:latin typeface="Arial" panose="020B0604020202020204" pitchFamily="34" charset="0"/>
                <a:ea typeface="Comfortaa Bold" pitchFamily="34" charset="-122"/>
                <a:cs typeface="Arial" panose="020B0604020202020204" pitchFamily="34" charset="0"/>
              </a:rPr>
              <a:t>Invitado en Capítulos Globales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36">
            <a:extLst>
              <a:ext uri="{FF2B5EF4-FFF2-40B4-BE49-F238E27FC236}">
                <a16:creationId xmlns:a16="http://schemas.microsoft.com/office/drawing/2014/main" id="{101537AD-3488-7EEF-4D10-B4305A8CF7D7}"/>
              </a:ext>
            </a:extLst>
          </p:cNvPr>
          <p:cNvSpPr/>
          <p:nvPr/>
        </p:nvSpPr>
        <p:spPr>
          <a:xfrm>
            <a:off x="6543497" y="5637349"/>
            <a:ext cx="5234477" cy="6743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300" dirty="0">
                <a:solidFill>
                  <a:srgbClr val="D7D4CC"/>
                </a:solidFill>
                <a:latin typeface="Arial" panose="020B0604020202020204" pitchFamily="34" charset="0"/>
                <a:ea typeface="Raleway Medium" pitchFamily="34" charset="-122"/>
                <a:cs typeface="Arial" panose="020B0604020202020204" pitchFamily="34" charset="0"/>
              </a:rPr>
              <a:t>Posibilidad de acceder como invitado a las reuniones de RMB en cualquier capítulo del mundo, extendiendo tu presencia y oportunidades de negocio a nivel global.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224</TotalTime>
  <Words>1118</Words>
  <Application>Microsoft Office PowerPoint</Application>
  <PresentationFormat>Panorámica</PresentationFormat>
  <Paragraphs>75</Paragraphs>
  <Slides>15</Slides>
  <Notes>11</Notes>
  <HiddenSlides>0</HiddenSlides>
  <MMClips>1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Comfortaa Bold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Rafael Vázquez</dc:creator>
  <cp:lastModifiedBy>Fernando</cp:lastModifiedBy>
  <cp:revision>16</cp:revision>
  <dcterms:created xsi:type="dcterms:W3CDTF">2021-03-17T23:01:33Z</dcterms:created>
  <dcterms:modified xsi:type="dcterms:W3CDTF">2026-06-13T16:34:35Z</dcterms:modified>
</cp:coreProperties>
</file>